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1" r:id="rId2"/>
    <p:sldId id="320" r:id="rId3"/>
    <p:sldId id="315" r:id="rId4"/>
    <p:sldId id="316" r:id="rId5"/>
    <p:sldId id="336" r:id="rId6"/>
    <p:sldId id="285" r:id="rId7"/>
    <p:sldId id="284" r:id="rId8"/>
    <p:sldId id="280" r:id="rId9"/>
    <p:sldId id="318" r:id="rId10"/>
    <p:sldId id="265" r:id="rId11"/>
    <p:sldId id="266" r:id="rId12"/>
    <p:sldId id="264" r:id="rId13"/>
    <p:sldId id="303" r:id="rId14"/>
    <p:sldId id="287" r:id="rId15"/>
    <p:sldId id="289" r:id="rId16"/>
    <p:sldId id="328" r:id="rId17"/>
    <p:sldId id="268" r:id="rId18"/>
    <p:sldId id="292" r:id="rId19"/>
    <p:sldId id="308" r:id="rId20"/>
    <p:sldId id="296" r:id="rId21"/>
    <p:sldId id="271" r:id="rId22"/>
    <p:sldId id="270" r:id="rId23"/>
    <p:sldId id="272" r:id="rId24"/>
    <p:sldId id="273" r:id="rId25"/>
    <p:sldId id="337" r:id="rId26"/>
    <p:sldId id="322" r:id="rId27"/>
    <p:sldId id="324" r:id="rId28"/>
    <p:sldId id="325" r:id="rId29"/>
    <p:sldId id="326" r:id="rId30"/>
    <p:sldId id="330" r:id="rId31"/>
    <p:sldId id="331" r:id="rId32"/>
    <p:sldId id="332" r:id="rId33"/>
    <p:sldId id="333" r:id="rId34"/>
    <p:sldId id="33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718" autoAdjust="0"/>
  </p:normalViewPr>
  <p:slideViewPr>
    <p:cSldViewPr>
      <p:cViewPr varScale="1">
        <p:scale>
          <a:sx n="81" d="100"/>
          <a:sy n="81" d="100"/>
        </p:scale>
        <p:origin x="15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1-11-29T08:24:57.2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3771 14883,'-25'-25,"0"25,0 0,0 0,-24 0,24 0,0 0,0 0,1 0,-1 0,-25 0,25 0,1 0,-1 0,0 0,0 0,-24 0,24 0,0 0,0 25,0 0,1-1,-26-24,25 25,0-25,1 50,-1-25,0-1,25 1,0 0,-50-25,50 25,0 24,-25-24,25 25,-24-25,24 49,-25-49,25 0,0 49,0-49,0 25,0-1,0-24,0 0,0 24,0-24,0 25,0-25,0-1,0 1,0 0,0 0,0 49,0-49,0 0,0 0,0 24,0-24,0 0,0 0,0-1,0 1,0 25,0-25,0-1,0 1,25 0,-25 0,0 25,24-26,-24 1,50 0,-50 0,25 0,0 24,0-24,-1-25,-24 25,25-25,-25 25,50-25,-25 24,-1 1,1-25,0 75,0-75,49 0,1 24,-1-24,-24 0</inkml:trace>
  <inkml:trace contextRef="#ctx0" brushRef="#br0" timeOffset="1202.06">3969 15329,'0'-25,"0"25,0 25,0 25,0 0,0-26,0 51,0-26,0-24,0 50,0-1,0-24,0 24,0-24,0 24,0-49,0 49,0-24,0-25,0 49,0-49,0 0,0-1,0 26,0-25,0 25,0-26,0 26,0-25,0 0,0-1,0 1,0 0,0 25,0-26,0 1</inkml:trace>
  <inkml:trace contextRef="#ctx0" brushRef="#br0" timeOffset="2641.15">3994 15329,'-25'0,"25"0,0 25,0 25,0-25,0-1,0 1,25 0,-25 0,25 74,24-25,-24 1,25-26,-50 1,0-25,0 0,25-1,-1 51,-24-50,75 49,-75-24,25-26,-1 1,1 50,0-51,25 51,-26-50,1 0,-25 49,75-49,-75 0,24-1,1 1,-25 25,0-25,25-1,0 1,-25 0,49-25</inkml:trace>
  <inkml:trace contextRef="#ctx0" brushRef="#br0" timeOffset="4962.28">4738 15131,'-50'0,"26"0,24 0,0 25,0 49,0-49,0 24,0 1,0-25,0 0,0 24,0 1,0-25,0 0,0-1,0 1,0 0,0 25,0-26,0 1,0 0,0 0,0 0,0 24,0-24,0 0,0 0,0 49,0-49,0 0,0-1,0 1,0 0,0 25,0-26,0 1,0 0,0 0,0 0,0 24,0-24,0 0,0 0,0 0,0-1,0 26,0-25,0 0,0-1,0 1,0 0,0 25,0-26,0 1,0 0</inkml:trace>
  <inkml:trace contextRef="#ctx0" brushRef="#br0" timeOffset="6891.39">4862 15404,'-25'0,"25"-25,0 50,0 24,0-24,0 0,0 0,0 0,0-1,0 26,0-25,0 24,0-24,0 50,0-51,0 1,0 0,0 49,0-49,0 0,0 0,0 0,0 24,0-24,0 0,0 0,0-1,0 1,0 25,0-25,0-1,0 1,0 0,0 0,0 25,0-26,0 1,0 0,0 0,0 0,0 24,0-24,0 0,25 0,-25-1,25 1,0 25,99-50,173 0,-123 0,-100-25,-49 25,0 0,25 0,-1 0,-24-25,0 25,0 0,-1 0,51 0,-50 0,24 0</inkml:trace>
  <inkml:trace contextRef="#ctx0" brushRef="#br0" timeOffset="8449.48">4936 16197,'0'-49,"0"24,0 25,75 0,-50 0,0 0,24 0,26 0,49 0,-100 0,26 0,-25 0,124 0,-125 0,1 0</inkml:trace>
  <inkml:trace contextRef="#ctx0" brushRef="#br0" timeOffset="9497.54">4887 15404,'0'-25,"0"25,74 0,-49 0,0 0,49 0,-49 0,25 0,-25 0,49 0,-49 0,49 0,-49 50,25-50,-26 24,51-24,-50 0,-1 0,1 0,25 25,-25-25,-1 0,1 0,0 0,0 0</inkml:trace>
  <inkml:trace contextRef="#ctx0" brushRef="#br0" timeOffset="11641.66">6499 15379,'-25'-25,"1"25,24 0,0 75,0-51,0 1,0 0,0 0,0 74,0-74,0 49,0-49,0 25,0-26,0 51,0-50,0 24,0 26,0-51,0 26,0-25,0 24,0-24,0 0,0 0,0 74,0-74,24 0,1 24,-25-24,0 25,0-25,0-1,0 1,0 0,25 0,-25 24,0-24</inkml:trace>
  <inkml:trace contextRef="#ctx0" brushRef="#br0" timeOffset="13130.75">6276 15032,'25'0,"0"-25,-1 25,1 0,74 0,-74 0,0 0,0 0,0 0,24 0,-24 0,25 0,24 0,-49 0,49 25,-24-1,24 1,-49 0,25 0,-26-25,26 49,-25-49,0 25,-25 0,25-25,-25 25,0 0,0-1,24 26,-24-25,0 0,0 0,0-1,0 1,0 25,0-25,0-1,0 1,-24 0,-225 49,225-74,-51 25,50-25,-24 25,-1-25,1 0,24 0,0 50,-25-50,26 0,-1 0,0 0,0 0,0 0,-24 0,24 0</inkml:trace>
  <inkml:trace contextRef="#ctx0" brushRef="#br0" timeOffset="14969.85">7690 14932,'0'-24,"0"24,0 24,0 51,0-1,0-49,49 25,-49-26,0 1,25 25,-25-1,0-24,0 0,0 0,0 0,0 0,0 24,0-24,0 0,0 0,0-1,0 1,0 25,0-25,0-1,0 1,0 0,0 0,0 24,0-24,0 0,0 0,0 0,0-1,0 26,0-25,0 0,0-1,0 1,0 0,25 25,-25-26,0 1,0 25,0-25,0 24,0-24,0 0,0 0,0 0,0-1,0 26,0-25,-25 0,0-1,25 1,-49 0,49 25,-25-26,25 1,-25-25,25 25,-25-25,25 25,-24 0,-1-25,25 49,-50-24,50 0,-25-25,1 25,-1-1,0 1,0-25,-74 75,74-51,0-24,1 25,-26-25,50 25,-25 0,0-25,0 49,1-49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1-12-02T09:06:14.8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769 5308,'0'-25,"0"25,50 0,-25 0,0 0,24 0,26 0,793 0,-843 0,-1 0,26 0,-25 0,0 0,24 0,1 0,-1 0,26 0,-50 0,24 0,26 0,-1 0,-24 0,-26 0,51 0,49 0,-50 0,25 0,-24 0,-25 0,24 0,25 0,-24 0,-1 0,50 0,-74 0,24 0,0 0,-49 0,25 0,-1 0,-24 0,25 0,124 0,-100 0,0 0,224 0,-224 0,-24 0,-25 0,0 0,24 0,-24 0,0 0,0 0,-1 0,1 0,50 0,24 0,25 0,-74 0,74 0,-100 0,26 0,0 0,74 0,-75 0,-24 0,0 0,0 0,-1 0,1 0,0 0,25 0,-26 0,1 0,0 0,0 0,0 0,49 0,-49 0,49 0,-49 0,0 0,0 0,0 0</inkml:trace>
  <inkml:trace contextRef="#ctx0" brushRef="#br0" timeOffset="1948.11">993 10443,'49'0,"-24"0,25 0,-26 0,1 0,0 0,49 0,26 0,48 0,51 0,24 0,-24 0,-51 0,1 0,174 0,-175 0,1 0,-49 0,24 0,-25 0,-25 0,-24 0,-1 0,-24 0,0 0,0 0,0 0,1091-25,-967 25,-25 0,-25 0,0 0,-24 0,24 0,-25 0,-49 0,0 0,24 0,-24 0,0 0,0 0,0 0,49 0,-49 0,0 0,-1 0,1 0,0 0,25 0,-26 0,26 0,-25 0,49 0,-49 0</inkml:trace>
  <inkml:trace contextRef="#ctx0" brushRef="#br0" timeOffset="3492.19">2084 15230,'25'0,"0"0,49 0,-24 0,24 0,25 0,25 0,-25 0,50 0,-50 0,-24 0,24 0,-24 0,-1 0,-24 0,74 0,-25 0,50-50,-1 50,76 0,-75 0,-1 0,-48 0,-26 0,25 0,-24 0,-26 0,26 0,-1 0,-24 0,74 0,-75 0,75 0,-74 0,24 0,26 0,-26 0,-49 0,0 0,-1 0,26 0,0-24,24 24,-49 0,24 0,75 0,-99 0</inkml:trace>
  <inkml:trace contextRef="#ctx0" brushRef="#br0" timeOffset="4909.28">893 16272,'50'25,"-25"-25,24 0,-24 0,50 0,-1 0,-24 0,74 0,-75 0,26 0,24 0,-25 0,25 0,-24 0,-25 0,24 0,25 0,25 0,-25 0,50 0,-25 0,25 0,0 0,0 0,-50 0,75 0,-75 0,0 0,25 0,-25 0,50 0,0 0,0 0,24 0,-73 0,48 0,-73 0,-26 0,-24 0,25 0,-25 0,-1 0,1 0,0 0,0 0,49 0,1 0,24 0,50 0,-50 0,-25 0,26 0,-26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1-12-02T08:18:59.8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2084 16942,'50'0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85540-8109-4F3C-ADE9-D4E65FB5AF33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87997-C05C-4BFA-BC6A-DF98D3B0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74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87997-C05C-4BFA-BC6A-DF98D3B041F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BE22C-4CAA-4942-AB1A-8F01F060AC0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87997-C05C-4BFA-BC6A-DF98D3B041F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87997-C05C-4BFA-BC6A-DF98D3B041F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87997-C05C-4BFA-BC6A-DF98D3B041F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87997-C05C-4BFA-BC6A-DF98D3B041F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789FD-FB96-46E7-B8AF-3BDB88EAD38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1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87997-C05C-4BFA-BC6A-DF98D3B041F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7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C2D36A-62B2-477C-8593-7873F0FA9A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9CA2-1F1E-47B1-B2F6-69207C8618E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79F2B-332D-4C81-926B-9DC76CB35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71612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98071"/>
            <a:ext cx="5562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53" y="1691185"/>
            <a:ext cx="2036646" cy="469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r="15931"/>
          <a:stretch/>
        </p:blipFill>
        <p:spPr bwMode="auto">
          <a:xfrm>
            <a:off x="1" y="2362202"/>
            <a:ext cx="3352800" cy="44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251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Le-ninthamgiaxaydungCNX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1507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ongnhanlamviectrongxinghie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1924_ROUBLE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3962400"/>
            <a:ext cx="2667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5" descr="đồng rúp Liên XÔ 19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19202"/>
            <a:ext cx="42672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6" descr="dong rup Soviet 19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875088"/>
            <a:ext cx="5638800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" descr="Rubel_19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57150"/>
            <a:ext cx="35147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1066800" y="381002"/>
            <a:ext cx="327660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2"/>
                </a:solidFill>
              </a:rPr>
              <a:t>ĐỒNG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RÚP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42" name="Group 66"/>
          <p:cNvGraphicFramePr>
            <a:graphicFrameLocks noGrp="1"/>
          </p:cNvGraphicFramePr>
          <p:nvPr>
            <p:ph sz="half" idx="1"/>
          </p:nvPr>
        </p:nvGraphicFramePr>
        <p:xfrm>
          <a:off x="4804230" y="1571174"/>
          <a:ext cx="4267200" cy="4114801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Thay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chế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trưng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lương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thừa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</a:t>
                      </a: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thuế</a:t>
                      </a: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lương</a:t>
                      </a: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endParaRPr kumimoji="0" 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5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Tập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khôi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phục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CN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nặng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phép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mở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xí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nghiệp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nhỏ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khuyến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khích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bản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ngoài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Nga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nắm</a:t>
                      </a: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ngành</a:t>
                      </a: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chủ</a:t>
                      </a: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chốt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6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do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buôn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bán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mở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chợ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ban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hành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tiền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mới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643" name="Group 67"/>
          <p:cNvGraphicFramePr>
            <a:graphicFrameLocks noGrp="1"/>
          </p:cNvGraphicFramePr>
          <p:nvPr>
            <p:ph sz="half" idx="2"/>
          </p:nvPr>
        </p:nvGraphicFramePr>
        <p:xfrm>
          <a:off x="32658" y="1571174"/>
          <a:ext cx="4648200" cy="4143375"/>
        </p:xfrm>
        <a:graphic>
          <a:graphicData uri="http://schemas.openxmlformats.org/drawingml/2006/table">
            <a:tbl>
              <a:tblPr/>
              <a:tblGrid>
                <a:gridCol w="1376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1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lương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nền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tệ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nắm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lương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35" name="Rectangle 59"/>
          <p:cNvSpPr>
            <a:spLocks noChangeArrowheads="1"/>
          </p:cNvSpPr>
          <p:nvPr/>
        </p:nvSpPr>
        <p:spPr bwMode="auto">
          <a:xfrm>
            <a:off x="4742544" y="885372"/>
            <a:ext cx="4343400" cy="685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(1921)</a:t>
            </a:r>
          </a:p>
        </p:txBody>
      </p:sp>
      <p:sp>
        <p:nvSpPr>
          <p:cNvPr id="24637" name="Rectangle 61"/>
          <p:cNvSpPr>
            <a:spLocks noChangeArrowheads="1"/>
          </p:cNvSpPr>
          <p:nvPr/>
        </p:nvSpPr>
        <p:spPr bwMode="auto">
          <a:xfrm>
            <a:off x="18144" y="885372"/>
            <a:ext cx="4648200" cy="685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(1919- 1920)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4086" y="-1524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KHÁC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NHAU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GIỮA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SÁCH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CỘNG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THỜI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SÁCH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MỚI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NEP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867400"/>
            <a:ext cx="4648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24400" y="5867400"/>
            <a:ext cx="441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750241" y="6099120"/>
              <a:ext cx="18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401" y="6035400"/>
                <a:ext cx="50040" cy="127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7800"/>
            <a:ext cx="7239000" cy="7620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11-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10: LIÊN XÔ XÂY DỰNG CHỦ NGHĨA XÃ HỘI (1921- 1941)</a:t>
            </a:r>
          </a:p>
        </p:txBody>
      </p:sp>
      <p:pic>
        <p:nvPicPr>
          <p:cNvPr id="9" name="Content Placeholder 8" descr="State_Coat_of_Arms_of_the_USSR_(1958-1991_version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2"/>
            <a:ext cx="533400" cy="557283"/>
          </a:xfr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9496" y="594852"/>
            <a:ext cx="8885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(1921- 1925)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2057400"/>
            <a:ext cx="8991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2/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Sự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lập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bang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Cộng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hoà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xã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chủ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nghĩa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Xô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819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đích</a:t>
            </a:r>
            <a:r>
              <a:rPr lang="en-US" sz="2800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2819400"/>
            <a:ext cx="632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cường</a:t>
            </a:r>
            <a:r>
              <a:rPr lang="en-US" sz="2800" dirty="0"/>
              <a:t> </a:t>
            </a:r>
            <a:r>
              <a:rPr lang="en-US" sz="2800" dirty="0" err="1"/>
              <a:t>sực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endParaRPr lang="en-US" sz="28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luoc_do_lien_xo_nam_1940_500_01"/>
          <p:cNvPicPr>
            <a:picLocks noChangeAspect="1" noChangeArrowheads="1"/>
          </p:cNvPicPr>
          <p:nvPr/>
        </p:nvPicPr>
        <p:blipFill>
          <a:blip r:embed="rId2"/>
          <a:srcRect b="6796"/>
          <a:stretch>
            <a:fillRect/>
          </a:stretch>
        </p:blipFill>
        <p:spPr bwMode="auto">
          <a:xfrm>
            <a:off x="-76200" y="-304800"/>
            <a:ext cx="9144000" cy="5638800"/>
          </a:xfrm>
          <a:prstGeom prst="rect">
            <a:avLst/>
          </a:prstGeom>
          <a:noFill/>
        </p:spPr>
      </p:pic>
      <p:sp>
        <p:nvSpPr>
          <p:cNvPr id="61443" name="Freeform 3"/>
          <p:cNvSpPr>
            <a:spLocks/>
          </p:cNvSpPr>
          <p:nvPr/>
        </p:nvSpPr>
        <p:spPr bwMode="auto">
          <a:xfrm>
            <a:off x="122239" y="1131890"/>
            <a:ext cx="777875" cy="1177925"/>
          </a:xfrm>
          <a:custGeom>
            <a:avLst/>
            <a:gdLst/>
            <a:ahLst/>
            <a:cxnLst>
              <a:cxn ang="0">
                <a:pos x="389" y="256"/>
              </a:cxn>
              <a:cxn ang="0">
                <a:pos x="344" y="247"/>
              </a:cxn>
              <a:cxn ang="0">
                <a:pos x="298" y="174"/>
              </a:cxn>
              <a:cxn ang="0">
                <a:pos x="289" y="110"/>
              </a:cxn>
              <a:cxn ang="0">
                <a:pos x="270" y="92"/>
              </a:cxn>
              <a:cxn ang="0">
                <a:pos x="261" y="28"/>
              </a:cxn>
              <a:cxn ang="0">
                <a:pos x="234" y="18"/>
              </a:cxn>
              <a:cxn ang="0">
                <a:pos x="115" y="0"/>
              </a:cxn>
              <a:cxn ang="0">
                <a:pos x="106" y="165"/>
              </a:cxn>
              <a:cxn ang="0">
                <a:pos x="97" y="192"/>
              </a:cxn>
              <a:cxn ang="0">
                <a:pos x="106" y="229"/>
              </a:cxn>
              <a:cxn ang="0">
                <a:pos x="69" y="284"/>
              </a:cxn>
              <a:cxn ang="0">
                <a:pos x="78" y="311"/>
              </a:cxn>
              <a:cxn ang="0">
                <a:pos x="51" y="320"/>
              </a:cxn>
              <a:cxn ang="0">
                <a:pos x="42" y="348"/>
              </a:cxn>
              <a:cxn ang="0">
                <a:pos x="14" y="402"/>
              </a:cxn>
              <a:cxn ang="0">
                <a:pos x="106" y="439"/>
              </a:cxn>
              <a:cxn ang="0">
                <a:pos x="115" y="466"/>
              </a:cxn>
              <a:cxn ang="0">
                <a:pos x="133" y="485"/>
              </a:cxn>
              <a:cxn ang="0">
                <a:pos x="124" y="530"/>
              </a:cxn>
              <a:cxn ang="0">
                <a:pos x="152" y="540"/>
              </a:cxn>
              <a:cxn ang="0">
                <a:pos x="97" y="594"/>
              </a:cxn>
              <a:cxn ang="0">
                <a:pos x="142" y="695"/>
              </a:cxn>
              <a:cxn ang="0">
                <a:pos x="170" y="686"/>
              </a:cxn>
              <a:cxn ang="0">
                <a:pos x="188" y="631"/>
              </a:cxn>
              <a:cxn ang="0">
                <a:pos x="234" y="677"/>
              </a:cxn>
              <a:cxn ang="0">
                <a:pos x="289" y="695"/>
              </a:cxn>
              <a:cxn ang="0">
                <a:pos x="371" y="732"/>
              </a:cxn>
              <a:cxn ang="0">
                <a:pos x="444" y="722"/>
              </a:cxn>
              <a:cxn ang="0">
                <a:pos x="426" y="613"/>
              </a:cxn>
              <a:cxn ang="0">
                <a:pos x="408" y="521"/>
              </a:cxn>
              <a:cxn ang="0">
                <a:pos x="435" y="448"/>
              </a:cxn>
              <a:cxn ang="0">
                <a:pos x="444" y="402"/>
              </a:cxn>
              <a:cxn ang="0">
                <a:pos x="453" y="320"/>
              </a:cxn>
              <a:cxn ang="0">
                <a:pos x="380" y="265"/>
              </a:cxn>
              <a:cxn ang="0">
                <a:pos x="353" y="247"/>
              </a:cxn>
              <a:cxn ang="0">
                <a:pos x="389" y="256"/>
              </a:cxn>
            </a:cxnLst>
            <a:rect l="0" t="0" r="r" b="b"/>
            <a:pathLst>
              <a:path w="490" h="742">
                <a:moveTo>
                  <a:pt x="389" y="256"/>
                </a:moveTo>
                <a:cubicBezTo>
                  <a:pt x="374" y="253"/>
                  <a:pt x="358" y="253"/>
                  <a:pt x="344" y="247"/>
                </a:cubicBezTo>
                <a:cubicBezTo>
                  <a:pt x="320" y="237"/>
                  <a:pt x="311" y="194"/>
                  <a:pt x="298" y="174"/>
                </a:cubicBezTo>
                <a:cubicBezTo>
                  <a:pt x="295" y="153"/>
                  <a:pt x="296" y="130"/>
                  <a:pt x="289" y="110"/>
                </a:cubicBezTo>
                <a:cubicBezTo>
                  <a:pt x="286" y="102"/>
                  <a:pt x="273" y="100"/>
                  <a:pt x="270" y="92"/>
                </a:cubicBezTo>
                <a:cubicBezTo>
                  <a:pt x="263" y="72"/>
                  <a:pt x="270" y="47"/>
                  <a:pt x="261" y="28"/>
                </a:cubicBezTo>
                <a:cubicBezTo>
                  <a:pt x="257" y="19"/>
                  <a:pt x="243" y="20"/>
                  <a:pt x="234" y="18"/>
                </a:cubicBezTo>
                <a:cubicBezTo>
                  <a:pt x="215" y="14"/>
                  <a:pt x="131" y="2"/>
                  <a:pt x="115" y="0"/>
                </a:cubicBezTo>
                <a:cubicBezTo>
                  <a:pt x="57" y="39"/>
                  <a:pt x="2" y="132"/>
                  <a:pt x="106" y="165"/>
                </a:cubicBezTo>
                <a:cubicBezTo>
                  <a:pt x="103" y="174"/>
                  <a:pt x="93" y="183"/>
                  <a:pt x="97" y="192"/>
                </a:cubicBezTo>
                <a:cubicBezTo>
                  <a:pt x="114" y="233"/>
                  <a:pt x="146" y="187"/>
                  <a:pt x="106" y="229"/>
                </a:cubicBezTo>
                <a:cubicBezTo>
                  <a:pt x="123" y="280"/>
                  <a:pt x="107" y="246"/>
                  <a:pt x="69" y="284"/>
                </a:cubicBezTo>
                <a:cubicBezTo>
                  <a:pt x="72" y="293"/>
                  <a:pt x="82" y="303"/>
                  <a:pt x="78" y="311"/>
                </a:cubicBezTo>
                <a:cubicBezTo>
                  <a:pt x="74" y="319"/>
                  <a:pt x="58" y="313"/>
                  <a:pt x="51" y="320"/>
                </a:cubicBezTo>
                <a:cubicBezTo>
                  <a:pt x="44" y="327"/>
                  <a:pt x="46" y="339"/>
                  <a:pt x="42" y="348"/>
                </a:cubicBezTo>
                <a:cubicBezTo>
                  <a:pt x="0" y="434"/>
                  <a:pt x="45" y="320"/>
                  <a:pt x="14" y="402"/>
                </a:cubicBezTo>
                <a:cubicBezTo>
                  <a:pt x="37" y="467"/>
                  <a:pt x="3" y="398"/>
                  <a:pt x="106" y="439"/>
                </a:cubicBezTo>
                <a:cubicBezTo>
                  <a:pt x="115" y="442"/>
                  <a:pt x="110" y="458"/>
                  <a:pt x="115" y="466"/>
                </a:cubicBezTo>
                <a:cubicBezTo>
                  <a:pt x="119" y="474"/>
                  <a:pt x="127" y="479"/>
                  <a:pt x="133" y="485"/>
                </a:cubicBezTo>
                <a:cubicBezTo>
                  <a:pt x="130" y="500"/>
                  <a:pt x="119" y="516"/>
                  <a:pt x="124" y="530"/>
                </a:cubicBezTo>
                <a:cubicBezTo>
                  <a:pt x="127" y="539"/>
                  <a:pt x="149" y="531"/>
                  <a:pt x="152" y="540"/>
                </a:cubicBezTo>
                <a:cubicBezTo>
                  <a:pt x="170" y="594"/>
                  <a:pt x="126" y="588"/>
                  <a:pt x="97" y="594"/>
                </a:cubicBezTo>
                <a:cubicBezTo>
                  <a:pt x="79" y="651"/>
                  <a:pt x="97" y="665"/>
                  <a:pt x="142" y="695"/>
                </a:cubicBezTo>
                <a:cubicBezTo>
                  <a:pt x="151" y="692"/>
                  <a:pt x="164" y="694"/>
                  <a:pt x="170" y="686"/>
                </a:cubicBezTo>
                <a:cubicBezTo>
                  <a:pt x="181" y="670"/>
                  <a:pt x="188" y="631"/>
                  <a:pt x="188" y="631"/>
                </a:cubicBezTo>
                <a:cubicBezTo>
                  <a:pt x="204" y="656"/>
                  <a:pt x="205" y="664"/>
                  <a:pt x="234" y="677"/>
                </a:cubicBezTo>
                <a:cubicBezTo>
                  <a:pt x="252" y="685"/>
                  <a:pt x="289" y="695"/>
                  <a:pt x="289" y="695"/>
                </a:cubicBezTo>
                <a:cubicBezTo>
                  <a:pt x="316" y="713"/>
                  <a:pt x="341" y="721"/>
                  <a:pt x="371" y="732"/>
                </a:cubicBezTo>
                <a:cubicBezTo>
                  <a:pt x="395" y="729"/>
                  <a:pt x="430" y="742"/>
                  <a:pt x="444" y="722"/>
                </a:cubicBezTo>
                <a:cubicBezTo>
                  <a:pt x="458" y="702"/>
                  <a:pt x="435" y="641"/>
                  <a:pt x="426" y="613"/>
                </a:cubicBezTo>
                <a:cubicBezTo>
                  <a:pt x="462" y="575"/>
                  <a:pt x="436" y="550"/>
                  <a:pt x="408" y="521"/>
                </a:cubicBezTo>
                <a:cubicBezTo>
                  <a:pt x="443" y="498"/>
                  <a:pt x="448" y="488"/>
                  <a:pt x="435" y="448"/>
                </a:cubicBezTo>
                <a:cubicBezTo>
                  <a:pt x="438" y="433"/>
                  <a:pt x="439" y="417"/>
                  <a:pt x="444" y="402"/>
                </a:cubicBezTo>
                <a:cubicBezTo>
                  <a:pt x="457" y="367"/>
                  <a:pt x="490" y="373"/>
                  <a:pt x="453" y="320"/>
                </a:cubicBezTo>
                <a:cubicBezTo>
                  <a:pt x="435" y="295"/>
                  <a:pt x="404" y="284"/>
                  <a:pt x="380" y="265"/>
                </a:cubicBezTo>
                <a:cubicBezTo>
                  <a:pt x="372" y="258"/>
                  <a:pt x="345" y="255"/>
                  <a:pt x="353" y="247"/>
                </a:cubicBezTo>
                <a:cubicBezTo>
                  <a:pt x="362" y="238"/>
                  <a:pt x="377" y="253"/>
                  <a:pt x="389" y="256"/>
                </a:cubicBezTo>
                <a:close/>
              </a:path>
            </a:pathLst>
          </a:custGeom>
          <a:solidFill>
            <a:srgbClr val="FF0000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4" name="Freeform 4"/>
          <p:cNvSpPr>
            <a:spLocks/>
          </p:cNvSpPr>
          <p:nvPr/>
        </p:nvSpPr>
        <p:spPr bwMode="auto">
          <a:xfrm>
            <a:off x="536575" y="1079500"/>
            <a:ext cx="490538" cy="477838"/>
          </a:xfrm>
          <a:custGeom>
            <a:avLst/>
            <a:gdLst/>
            <a:ahLst/>
            <a:cxnLst>
              <a:cxn ang="0">
                <a:pos x="256" y="42"/>
              </a:cxn>
              <a:cxn ang="0">
                <a:pos x="302" y="51"/>
              </a:cxn>
              <a:cxn ang="0">
                <a:pos x="293" y="79"/>
              </a:cxn>
              <a:cxn ang="0">
                <a:pos x="247" y="207"/>
              </a:cxn>
              <a:cxn ang="0">
                <a:pos x="220" y="225"/>
              </a:cxn>
              <a:cxn ang="0">
                <a:pos x="220" y="289"/>
              </a:cxn>
              <a:cxn ang="0">
                <a:pos x="147" y="298"/>
              </a:cxn>
              <a:cxn ang="0">
                <a:pos x="28" y="189"/>
              </a:cxn>
              <a:cxn ang="0">
                <a:pos x="19" y="143"/>
              </a:cxn>
              <a:cxn ang="0">
                <a:pos x="0" y="88"/>
              </a:cxn>
              <a:cxn ang="0">
                <a:pos x="83" y="6"/>
              </a:cxn>
              <a:cxn ang="0">
                <a:pos x="165" y="24"/>
              </a:cxn>
              <a:cxn ang="0">
                <a:pos x="183" y="51"/>
              </a:cxn>
              <a:cxn ang="0">
                <a:pos x="256" y="42"/>
              </a:cxn>
            </a:cxnLst>
            <a:rect l="0" t="0" r="r" b="b"/>
            <a:pathLst>
              <a:path w="309" h="301">
                <a:moveTo>
                  <a:pt x="256" y="42"/>
                </a:moveTo>
                <a:cubicBezTo>
                  <a:pt x="271" y="45"/>
                  <a:pt x="291" y="40"/>
                  <a:pt x="302" y="51"/>
                </a:cubicBezTo>
                <a:cubicBezTo>
                  <a:pt x="309" y="58"/>
                  <a:pt x="295" y="69"/>
                  <a:pt x="293" y="79"/>
                </a:cubicBezTo>
                <a:cubicBezTo>
                  <a:pt x="281" y="135"/>
                  <a:pt x="305" y="189"/>
                  <a:pt x="247" y="207"/>
                </a:cubicBezTo>
                <a:cubicBezTo>
                  <a:pt x="238" y="213"/>
                  <a:pt x="224" y="215"/>
                  <a:pt x="220" y="225"/>
                </a:cubicBezTo>
                <a:cubicBezTo>
                  <a:pt x="212" y="245"/>
                  <a:pt x="257" y="268"/>
                  <a:pt x="220" y="289"/>
                </a:cubicBezTo>
                <a:cubicBezTo>
                  <a:pt x="199" y="301"/>
                  <a:pt x="171" y="295"/>
                  <a:pt x="147" y="298"/>
                </a:cubicBezTo>
                <a:cubicBezTo>
                  <a:pt x="89" y="279"/>
                  <a:pt x="44" y="255"/>
                  <a:pt x="28" y="189"/>
                </a:cubicBezTo>
                <a:cubicBezTo>
                  <a:pt x="24" y="174"/>
                  <a:pt x="23" y="158"/>
                  <a:pt x="19" y="143"/>
                </a:cubicBezTo>
                <a:cubicBezTo>
                  <a:pt x="14" y="124"/>
                  <a:pt x="0" y="88"/>
                  <a:pt x="0" y="88"/>
                </a:cubicBezTo>
                <a:cubicBezTo>
                  <a:pt x="12" y="0"/>
                  <a:pt x="3" y="22"/>
                  <a:pt x="83" y="6"/>
                </a:cubicBezTo>
                <a:cubicBezTo>
                  <a:pt x="83" y="6"/>
                  <a:pt x="154" y="15"/>
                  <a:pt x="165" y="24"/>
                </a:cubicBezTo>
                <a:cubicBezTo>
                  <a:pt x="174" y="31"/>
                  <a:pt x="172" y="49"/>
                  <a:pt x="183" y="51"/>
                </a:cubicBezTo>
                <a:cubicBezTo>
                  <a:pt x="207" y="56"/>
                  <a:pt x="232" y="45"/>
                  <a:pt x="256" y="42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5" name="Freeform 5"/>
          <p:cNvSpPr>
            <a:spLocks/>
          </p:cNvSpPr>
          <p:nvPr/>
        </p:nvSpPr>
        <p:spPr bwMode="auto">
          <a:xfrm>
            <a:off x="254000" y="2720977"/>
            <a:ext cx="317500" cy="327025"/>
          </a:xfrm>
          <a:custGeom>
            <a:avLst/>
            <a:gdLst/>
            <a:ahLst/>
            <a:cxnLst>
              <a:cxn ang="0">
                <a:pos x="133" y="14"/>
              </a:cxn>
              <a:cxn ang="0">
                <a:pos x="169" y="23"/>
              </a:cxn>
              <a:cxn ang="0">
                <a:pos x="142" y="5"/>
              </a:cxn>
              <a:cxn ang="0">
                <a:pos x="151" y="32"/>
              </a:cxn>
              <a:cxn ang="0">
                <a:pos x="160" y="96"/>
              </a:cxn>
              <a:cxn ang="0">
                <a:pos x="178" y="115"/>
              </a:cxn>
              <a:cxn ang="0">
                <a:pos x="197" y="169"/>
              </a:cxn>
              <a:cxn ang="0">
                <a:pos x="178" y="188"/>
              </a:cxn>
              <a:cxn ang="0">
                <a:pos x="123" y="206"/>
              </a:cxn>
              <a:cxn ang="0">
                <a:pos x="41" y="188"/>
              </a:cxn>
              <a:cxn ang="0">
                <a:pos x="14" y="115"/>
              </a:cxn>
              <a:cxn ang="0">
                <a:pos x="5" y="87"/>
              </a:cxn>
              <a:cxn ang="0">
                <a:pos x="23" y="32"/>
              </a:cxn>
              <a:cxn ang="0">
                <a:pos x="123" y="51"/>
              </a:cxn>
              <a:cxn ang="0">
                <a:pos x="133" y="23"/>
              </a:cxn>
              <a:cxn ang="0">
                <a:pos x="133" y="14"/>
              </a:cxn>
            </a:cxnLst>
            <a:rect l="0" t="0" r="r" b="b"/>
            <a:pathLst>
              <a:path w="200" h="206">
                <a:moveTo>
                  <a:pt x="133" y="14"/>
                </a:moveTo>
                <a:cubicBezTo>
                  <a:pt x="145" y="17"/>
                  <a:pt x="160" y="32"/>
                  <a:pt x="169" y="23"/>
                </a:cubicBezTo>
                <a:cubicBezTo>
                  <a:pt x="177" y="15"/>
                  <a:pt x="152" y="0"/>
                  <a:pt x="142" y="5"/>
                </a:cubicBezTo>
                <a:cubicBezTo>
                  <a:pt x="134" y="9"/>
                  <a:pt x="148" y="23"/>
                  <a:pt x="151" y="32"/>
                </a:cubicBezTo>
                <a:cubicBezTo>
                  <a:pt x="154" y="53"/>
                  <a:pt x="153" y="76"/>
                  <a:pt x="160" y="96"/>
                </a:cubicBezTo>
                <a:cubicBezTo>
                  <a:pt x="163" y="104"/>
                  <a:pt x="174" y="107"/>
                  <a:pt x="178" y="115"/>
                </a:cubicBezTo>
                <a:cubicBezTo>
                  <a:pt x="187" y="132"/>
                  <a:pt x="197" y="169"/>
                  <a:pt x="197" y="169"/>
                </a:cubicBezTo>
                <a:cubicBezTo>
                  <a:pt x="191" y="175"/>
                  <a:pt x="186" y="184"/>
                  <a:pt x="178" y="188"/>
                </a:cubicBezTo>
                <a:cubicBezTo>
                  <a:pt x="161" y="197"/>
                  <a:pt x="123" y="206"/>
                  <a:pt x="123" y="206"/>
                </a:cubicBezTo>
                <a:cubicBezTo>
                  <a:pt x="82" y="192"/>
                  <a:pt x="84" y="174"/>
                  <a:pt x="41" y="188"/>
                </a:cubicBezTo>
                <a:cubicBezTo>
                  <a:pt x="13" y="158"/>
                  <a:pt x="0" y="157"/>
                  <a:pt x="14" y="115"/>
                </a:cubicBezTo>
                <a:cubicBezTo>
                  <a:pt x="11" y="106"/>
                  <a:pt x="4" y="97"/>
                  <a:pt x="5" y="87"/>
                </a:cubicBezTo>
                <a:cubicBezTo>
                  <a:pt x="7" y="68"/>
                  <a:pt x="23" y="32"/>
                  <a:pt x="23" y="32"/>
                </a:cubicBezTo>
                <a:cubicBezTo>
                  <a:pt x="52" y="63"/>
                  <a:pt x="84" y="64"/>
                  <a:pt x="123" y="51"/>
                </a:cubicBezTo>
                <a:cubicBezTo>
                  <a:pt x="126" y="42"/>
                  <a:pt x="123" y="26"/>
                  <a:pt x="133" y="23"/>
                </a:cubicBezTo>
                <a:cubicBezTo>
                  <a:pt x="143" y="20"/>
                  <a:pt x="200" y="81"/>
                  <a:pt x="133" y="14"/>
                </a:cubicBezTo>
                <a:close/>
              </a:path>
            </a:pathLst>
          </a:custGeom>
          <a:solidFill>
            <a:srgbClr val="96228E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9" name="AutoShape 9"/>
          <p:cNvSpPr>
            <a:spLocks noChangeArrowheads="1"/>
          </p:cNvSpPr>
          <p:nvPr/>
        </p:nvSpPr>
        <p:spPr bwMode="auto">
          <a:xfrm>
            <a:off x="0" y="4876800"/>
            <a:ext cx="2057400" cy="381000"/>
          </a:xfrm>
          <a:prstGeom prst="flowChartProcess">
            <a:avLst/>
          </a:prstGeom>
          <a:solidFill>
            <a:srgbClr val="AAF4B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/>
              <a:t>Ngoại Cap-ca-dơ</a:t>
            </a:r>
            <a:r>
              <a:rPr lang="en-US"/>
              <a:t>  </a:t>
            </a:r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457200" y="3048000"/>
            <a:ext cx="381000" cy="1752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1" name="AutoShape 11"/>
          <p:cNvSpPr>
            <a:spLocks noChangeArrowheads="1"/>
          </p:cNvSpPr>
          <p:nvPr/>
        </p:nvSpPr>
        <p:spPr bwMode="auto">
          <a:xfrm>
            <a:off x="76200" y="0"/>
            <a:ext cx="1371600" cy="609600"/>
          </a:xfrm>
          <a:prstGeom prst="flowChartProcess">
            <a:avLst/>
          </a:prstGeom>
          <a:solidFill>
            <a:srgbClr val="AAF4B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U-crai-na</a:t>
            </a:r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 flipV="1">
            <a:off x="304800" y="6096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3" name="AutoShape 13"/>
          <p:cNvSpPr>
            <a:spLocks noChangeArrowheads="1"/>
          </p:cNvSpPr>
          <p:nvPr/>
        </p:nvSpPr>
        <p:spPr bwMode="auto">
          <a:xfrm>
            <a:off x="2514600" y="0"/>
            <a:ext cx="1905000" cy="609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Bê-lô-rut-xia</a:t>
            </a:r>
          </a:p>
        </p:txBody>
      </p:sp>
      <p:sp>
        <p:nvSpPr>
          <p:cNvPr id="61454" name="Line 14"/>
          <p:cNvSpPr>
            <a:spLocks noChangeShapeType="1"/>
          </p:cNvSpPr>
          <p:nvPr/>
        </p:nvSpPr>
        <p:spPr bwMode="auto">
          <a:xfrm flipV="1">
            <a:off x="838200" y="228600"/>
            <a:ext cx="16764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3733800" y="2286001"/>
            <a:ext cx="1524000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42081" y="525333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1940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5638800"/>
            <a:ext cx="9186081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12/1922,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XHCN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Lê-nin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dưng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CNXH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 animBg="1"/>
      <p:bldP spid="61445" grpId="0" animBg="1"/>
      <p:bldP spid="61449" grpId="0" animBg="1"/>
      <p:bldP spid="61450" grpId="0" animBg="1"/>
      <p:bldP spid="61451" grpId="0" animBg="1"/>
      <p:bldP spid="61452" grpId="0" animBg="1"/>
      <p:bldP spid="61453" grpId="0" animBg="1"/>
      <p:bldP spid="61454" grpId="0" animBg="1"/>
      <p:bldP spid="61455" grpId="0" animBg="1"/>
      <p:bldP spid="614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174" y="843916"/>
            <a:ext cx="4038600" cy="5930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41275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01091" name="Rectangle 3"/>
          <p:cNvSpPr>
            <a:spLocks noChangeArrowheads="1"/>
          </p:cNvSpPr>
          <p:nvPr/>
        </p:nvSpPr>
        <p:spPr bwMode="auto">
          <a:xfrm>
            <a:off x="4267200" y="2438400"/>
            <a:ext cx="4724400" cy="2209800"/>
          </a:xfrm>
          <a:prstGeom prst="rect">
            <a:avLst/>
          </a:prstGeom>
          <a:ln w="85725">
            <a:solidFill>
              <a:srgbClr val="FFFF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lnSpc>
                <a:spcPts val="4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 minh </a:t>
            </a: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công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nông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,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biểu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tượng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sức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mạnh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 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 bang </a:t>
            </a: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Xô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mbria" pitchFamily="18" charset="0"/>
                <a:cs typeface="Arial" charset="0"/>
              </a:rPr>
              <a:t>viết</a:t>
            </a:r>
            <a:endParaRPr lang="en-US" sz="2800" b="1" dirty="0">
              <a:solidFill>
                <a:srgbClr val="FFFF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11-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10: LIÊN XÔ XÂY DỰNG CHỦ NGHĨA XÃ HỘI (1921- 1941)</a:t>
            </a:r>
          </a:p>
        </p:txBody>
      </p:sp>
      <p:pic>
        <p:nvPicPr>
          <p:cNvPr id="7" name="Content Placeholder 8" descr="State_Coat_of_Arms_of_the_USSR_(1958-1991_version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2"/>
            <a:ext cx="533400" cy="557283"/>
          </a:xfrm>
        </p:spPr>
      </p:pic>
    </p:spTree>
    <p:extLst>
      <p:ext uri="{BB962C8B-B14F-4D97-AF65-F5344CB8AC3E}">
        <p14:creationId xmlns:p14="http://schemas.microsoft.com/office/powerpoint/2010/main" val="36236218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0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0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21-1-1924 Lenin qua d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7226" y="152400"/>
            <a:ext cx="50069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371601" y="5943602"/>
            <a:ext cx="59436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Ngày 21/1/1924  Lê nin qua đời.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11-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10: LIÊN XÔ XÂY DỰNG CHỦ NGHĨA XÃ HỘI (1921- 1941)</a:t>
            </a:r>
          </a:p>
        </p:txBody>
      </p:sp>
      <p:pic>
        <p:nvPicPr>
          <p:cNvPr id="9" name="Content Placeholder 8" descr="State_Coat_of_Arms_of_the_USSR_(1958-1991_version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2"/>
            <a:ext cx="533400" cy="557283"/>
          </a:xfr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9497" y="594852"/>
            <a:ext cx="9038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(1921- 1925)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76200" y="1600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II/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XÔ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(1925- 1941)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9496" y="2514600"/>
            <a:ext cx="5334000" cy="7620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008876"/>
              </p:ext>
            </p:extLst>
          </p:nvPr>
        </p:nvGraphicFramePr>
        <p:xfrm>
          <a:off x="533400" y="1066800"/>
          <a:ext cx="8153401" cy="5139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1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58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65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Liên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Xô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nông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nghiệp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lạc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hậu</a:t>
                      </a:r>
                      <a:endParaRPr lang="fr-FR" sz="2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→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cường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quốc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công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nghiệp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Năm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1937,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sản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lượng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công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nghiệp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chiếm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77,4%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nền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kinh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tế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quốc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dân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1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quá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tập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hoá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cơ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giới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hoá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sản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xuất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65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dục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Thanh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toán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nạn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mù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chữ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phổ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cập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dục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tiểu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học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cả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fr-FR" sz="24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dục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THCS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ở </a:t>
                      </a:r>
                      <a:r>
                        <a:rPr lang="fr-FR" sz="24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phố</a:t>
                      </a:r>
                      <a:r>
                        <a:rPr lang="fr-FR" sz="24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80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Tx/>
                        <a:buNone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Xoá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bỏ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giai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cấp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bóc</a:t>
                      </a:r>
                      <a:r>
                        <a:rPr lang="fr-FR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lột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00" y="11373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5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de-DE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tựu qua các kế hoạch 5 năm đầu tiên</a:t>
            </a:r>
            <a:endParaRPr kumimoji="0" lang="de-DE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7800"/>
            <a:ext cx="7239000" cy="7620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52400"/>
            <a:ext cx="91440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11-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10: LIÊN XÔ XÂY DỰNG CHỦ NGHĨA XÃ HỘI (1921- 1941)</a:t>
            </a:r>
          </a:p>
        </p:txBody>
      </p:sp>
      <p:pic>
        <p:nvPicPr>
          <p:cNvPr id="9" name="Content Placeholder 8" descr="State_Coat_of_Arms_of_the_USSR_(1958-1991_version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2"/>
            <a:ext cx="533400" cy="557283"/>
          </a:xfr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9496" y="594852"/>
            <a:ext cx="8885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(1921- 1925)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05176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2107040"/>
          <a:ext cx="7391400" cy="2881012"/>
        </p:xfrm>
        <a:graphic>
          <a:graphicData uri="http://schemas.openxmlformats.org/drawingml/2006/table">
            <a:tbl>
              <a:tblPr/>
              <a:tblGrid>
                <a:gridCol w="2258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2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0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2346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2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Năm</a:t>
                      </a:r>
                      <a:endParaRPr lang="en-US" sz="2200" b="1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2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Sản lượng</a:t>
                      </a:r>
                      <a:endParaRPr lang="en-US" sz="2200" b="1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3413" algn="l"/>
                        </a:tabLst>
                      </a:pPr>
                      <a:r>
                        <a:rPr lang="de-DE" sz="2200" b="1" dirty="0">
                          <a:solidFill>
                            <a:srgbClr val="3B3B3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1929</a:t>
                      </a:r>
                      <a:endParaRPr lang="en-US" sz="2200" dirty="0">
                        <a:solidFill>
                          <a:srgbClr val="3B3B3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200" b="1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1938</a:t>
                      </a:r>
                      <a:endParaRPr lang="en-US" sz="2200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64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2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B3B3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132,9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34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2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Gang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B3B3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34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2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Thép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B3B3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1" y="838200"/>
            <a:ext cx="8763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5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Bảng thống kê sản lượng một số  ngành công</a:t>
            </a:r>
            <a:r>
              <a:rPr kumimoji="0" lang="de-DE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nghiệp của Liên Xô </a:t>
            </a: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(1929-</a:t>
            </a:r>
            <a:r>
              <a:rPr kumimoji="0" lang="de-DE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1938</a:t>
            </a: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165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65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nhà máy thủy điện 19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1" y="76200"/>
            <a:ext cx="88519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nhà máy liên hợp luyện k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máy kéo ở nông trại tập thể 19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lớp học xóa mù ở Soviet 19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492127"/>
            <a:ext cx="92202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11-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10: LIÊN XÔ XÂY DỰNG CHỦ NGHĨA XÃ HỘI (1921- 1941)</a:t>
            </a:r>
          </a:p>
        </p:txBody>
      </p:sp>
      <p:pic>
        <p:nvPicPr>
          <p:cNvPr id="9" name="Content Placeholder 8" descr="State_Coat_of_Arms_of_the_USSR_(1958-1991_version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2"/>
            <a:ext cx="533400" cy="557283"/>
          </a:xfr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9497" y="594852"/>
            <a:ext cx="9038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(1921- 1925)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76200" y="14478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II/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XÔ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(1925- 1941)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9496" y="2209800"/>
            <a:ext cx="5334000" cy="6096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667000"/>
            <a:ext cx="533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31242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Á,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1921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1925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- 1933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23150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45212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2049" imgH="3429015" progId="PowerPoint.Slide.8">
                  <p:embed/>
                </p:oleObj>
              </mc:Choice>
              <mc:Fallback>
                <p:oleObj name="Slide" r:id="rId2" imgW="4572049" imgH="3429015" progId="PowerPoint.Slid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0115652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72557"/>
              </p:ext>
            </p:extLst>
          </p:nvPr>
        </p:nvGraphicFramePr>
        <p:xfrm>
          <a:off x="0" y="-2276"/>
          <a:ext cx="9144000" cy="686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2049" imgH="3429015" progId="PowerPoint.Slide.8">
                  <p:embed/>
                </p:oleObj>
              </mc:Choice>
              <mc:Fallback>
                <p:oleObj name="Slide" r:id="rId2" imgW="4572049" imgH="3429015" progId="PowerPoint.Slid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2276"/>
                        <a:ext cx="9144000" cy="686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8894505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89154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2049" imgH="3429015" progId="PowerPoint.Slide.8">
                  <p:embed/>
                </p:oleObj>
              </mc:Choice>
              <mc:Fallback>
                <p:oleObj name="Slide" r:id="rId2" imgW="4572049" imgH="3429015" progId="PowerPoint.Slid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7557332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82198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2049" imgH="3429015" progId="PowerPoint.Slide.8">
                  <p:embed/>
                </p:oleObj>
              </mc:Choice>
              <mc:Fallback>
                <p:oleObj name="Slide" r:id="rId2" imgW="4572049" imgH="3429015" progId="PowerPoint.Slid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837408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660265"/>
              </p:ext>
            </p:extLst>
          </p:nvPr>
        </p:nvGraphicFramePr>
        <p:xfrm>
          <a:off x="2286001" y="171450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2049" imgH="3429015" progId="PowerPoint.Slide.8">
                  <p:embed/>
                </p:oleObj>
              </mc:Choice>
              <mc:Fallback>
                <p:oleObj name="Slide" r:id="rId2" imgW="4572049" imgH="3429015" progId="PowerPoint.Slid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6001" y="1714500"/>
                        <a:ext cx="4572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81837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4" imgW="4572049" imgH="3429015" progId="PowerPoint.Slide.8">
                  <p:embed/>
                </p:oleObj>
              </mc:Choice>
              <mc:Fallback>
                <p:oleObj name="Slide" r:id="rId4" imgW="4572049" imgH="3429015" progId="PowerPoint.Slid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052771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6CA143-2C1C-4EE8-BB42-ED58C777CCF8}"/>
              </a:ext>
            </a:extLst>
          </p:cNvPr>
          <p:cNvSpPr txBox="1"/>
          <p:nvPr/>
        </p:nvSpPr>
        <p:spPr>
          <a:xfrm>
            <a:off x="706956" y="1711406"/>
            <a:ext cx="8007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endParaRPr lang="en-U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F2934-0A02-4C5E-A4BF-DF7601A3C17E}"/>
              </a:ext>
            </a:extLst>
          </p:cNvPr>
          <p:cNvSpPr txBox="1"/>
          <p:nvPr/>
        </p:nvSpPr>
        <p:spPr>
          <a:xfrm>
            <a:off x="706956" y="3040408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AE8BE7-3C6B-44DE-90C1-58E15B627CD6}"/>
              </a:ext>
            </a:extLst>
          </p:cNvPr>
          <p:cNvSpPr txBox="1"/>
          <p:nvPr/>
        </p:nvSpPr>
        <p:spPr>
          <a:xfrm>
            <a:off x="698907" y="3849942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74FBB-C835-47C6-AE1F-7BDADDF19AE5}"/>
              </a:ext>
            </a:extLst>
          </p:cNvPr>
          <p:cNvSpPr txBox="1"/>
          <p:nvPr/>
        </p:nvSpPr>
        <p:spPr>
          <a:xfrm>
            <a:off x="706956" y="4528849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FC2E3-5F76-4D29-A04F-2B9AC17C0F0D}"/>
              </a:ext>
            </a:extLst>
          </p:cNvPr>
          <p:cNvSpPr txBox="1"/>
          <p:nvPr/>
        </p:nvSpPr>
        <p:spPr>
          <a:xfrm>
            <a:off x="713421" y="5236782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6B31178-D4D8-4A2E-823D-9F13AE318ECB}"/>
              </a:ext>
            </a:extLst>
          </p:cNvPr>
          <p:cNvSpPr/>
          <p:nvPr/>
        </p:nvSpPr>
        <p:spPr>
          <a:xfrm>
            <a:off x="685800" y="3810000"/>
            <a:ext cx="457200" cy="457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9400" y="932202"/>
            <a:ext cx="2971800" cy="609600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ysClr val="window" lastClr="FFFFFF"/>
                </a:solidFill>
                <a:latin typeface="Cambria" pitchFamily="18" charset="0"/>
              </a:rPr>
              <a:t>CỦNG CỐ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03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6CA143-2C1C-4EE8-BB42-ED58C777CCF8}"/>
              </a:ext>
            </a:extLst>
          </p:cNvPr>
          <p:cNvSpPr txBox="1"/>
          <p:nvPr/>
        </p:nvSpPr>
        <p:spPr>
          <a:xfrm>
            <a:off x="576330" y="1955110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3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C9F2934-0A02-4C5E-A4BF-DF7601A3C17E}"/>
              </a:ext>
            </a:extLst>
          </p:cNvPr>
          <p:cNvSpPr txBox="1"/>
          <p:nvPr/>
        </p:nvSpPr>
        <p:spPr>
          <a:xfrm>
            <a:off x="755560" y="2779157"/>
            <a:ext cx="8007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KT.</a:t>
            </a: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40AE8BE7-3C6B-44DE-90C1-58E15B627CD6}"/>
              </a:ext>
            </a:extLst>
          </p:cNvPr>
          <p:cNvSpPr txBox="1"/>
          <p:nvPr/>
        </p:nvSpPr>
        <p:spPr>
          <a:xfrm>
            <a:off x="747511" y="3617719"/>
            <a:ext cx="800744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KT do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nắm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KT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vi-VN" sz="23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8C374FBB-C835-47C6-AE1F-7BDADDF19AE5}"/>
              </a:ext>
            </a:extLst>
          </p:cNvPr>
          <p:cNvSpPr txBox="1"/>
          <p:nvPr/>
        </p:nvSpPr>
        <p:spPr>
          <a:xfrm>
            <a:off x="747511" y="4688504"/>
            <a:ext cx="8007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coi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TB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hồi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vi-VN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B5BFC2E3-5F76-4D29-A04F-2B9AC17C0F0D}"/>
              </a:ext>
            </a:extLst>
          </p:cNvPr>
          <p:cNvSpPr txBox="1"/>
          <p:nvPr/>
        </p:nvSpPr>
        <p:spPr>
          <a:xfrm>
            <a:off x="747511" y="5569896"/>
            <a:ext cx="8007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A9C606-F221-4697-9D0F-45CF2F1B17EB}"/>
              </a:ext>
            </a:extLst>
          </p:cNvPr>
          <p:cNvSpPr/>
          <p:nvPr/>
        </p:nvSpPr>
        <p:spPr>
          <a:xfrm>
            <a:off x="685800" y="3581400"/>
            <a:ext cx="457200" cy="457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9400" y="932202"/>
            <a:ext cx="2971800" cy="609600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ysClr val="window" lastClr="FFFFFF"/>
                </a:solidFill>
                <a:latin typeface="Cambria" pitchFamily="18" charset="0"/>
              </a:rPr>
              <a:t>CỦNG CỐ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19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6CA143-2C1C-4EE8-BB42-ED58C777CCF8}"/>
              </a:ext>
            </a:extLst>
          </p:cNvPr>
          <p:cNvSpPr txBox="1"/>
          <p:nvPr/>
        </p:nvSpPr>
        <p:spPr>
          <a:xfrm>
            <a:off x="610420" y="1827767"/>
            <a:ext cx="814453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VN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C9F2934-0A02-4C5E-A4BF-DF7601A3C17E}"/>
              </a:ext>
            </a:extLst>
          </p:cNvPr>
          <p:cNvSpPr txBox="1"/>
          <p:nvPr/>
        </p:nvSpPr>
        <p:spPr>
          <a:xfrm>
            <a:off x="755560" y="3341744"/>
            <a:ext cx="82360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A.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Thực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hiện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nền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KT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nhiều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thành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phần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sự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quản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lý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NN.	</a:t>
            </a: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40AE8BE7-3C6B-44DE-90C1-58E15B627CD6}"/>
              </a:ext>
            </a:extLst>
          </p:cNvPr>
          <p:cNvSpPr txBox="1"/>
          <p:nvPr/>
        </p:nvSpPr>
        <p:spPr>
          <a:xfrm>
            <a:off x="747511" y="3926106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8C374FBB-C835-47C6-AE1F-7BDADDF19AE5}"/>
              </a:ext>
            </a:extLst>
          </p:cNvPr>
          <p:cNvSpPr txBox="1"/>
          <p:nvPr/>
        </p:nvSpPr>
        <p:spPr>
          <a:xfrm>
            <a:off x="747511" y="4517562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cty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B5BFC2E3-5F76-4D29-A04F-2B9AC17C0F0D}"/>
              </a:ext>
            </a:extLst>
          </p:cNvPr>
          <p:cNvSpPr txBox="1"/>
          <p:nvPr/>
        </p:nvSpPr>
        <p:spPr>
          <a:xfrm>
            <a:off x="747511" y="5210662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D61ADCE-E49E-4AE9-8F75-5A13075E81D2}"/>
              </a:ext>
            </a:extLst>
          </p:cNvPr>
          <p:cNvSpPr/>
          <p:nvPr/>
        </p:nvSpPr>
        <p:spPr>
          <a:xfrm>
            <a:off x="685800" y="3352800"/>
            <a:ext cx="457200" cy="457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9400" y="932202"/>
            <a:ext cx="2971800" cy="609600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ysClr val="window" lastClr="FFFFFF"/>
                </a:solidFill>
                <a:latin typeface="Cambria" pitchFamily="18" charset="0"/>
              </a:rPr>
              <a:t>CỦNG CỐ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1" y="76200"/>
            <a:ext cx="8839200" cy="6629400"/>
          </a:xfrm>
          <a:prstGeom prst="rect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20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6CA143-2C1C-4EE8-BB42-ED58C777CCF8}"/>
              </a:ext>
            </a:extLst>
          </p:cNvPr>
          <p:cNvSpPr txBox="1"/>
          <p:nvPr/>
        </p:nvSpPr>
        <p:spPr>
          <a:xfrm>
            <a:off x="576330" y="2535673"/>
            <a:ext cx="83390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i="1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Câu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thoài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XD CNXH ở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(1921 - 1941) </a:t>
            </a:r>
            <a:r>
              <a:rPr lang="en-US" sz="23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3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C9F2934-0A02-4C5E-A4BF-DF7601A3C17E}"/>
              </a:ext>
            </a:extLst>
          </p:cNvPr>
          <p:cNvSpPr txBox="1"/>
          <p:nvPr/>
        </p:nvSpPr>
        <p:spPr>
          <a:xfrm>
            <a:off x="576330" y="3468952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vi-VN" sz="2300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40AE8BE7-3C6B-44DE-90C1-58E15B627CD6}"/>
              </a:ext>
            </a:extLst>
          </p:cNvPr>
          <p:cNvSpPr txBox="1"/>
          <p:nvPr/>
        </p:nvSpPr>
        <p:spPr>
          <a:xfrm>
            <a:off x="568281" y="4125724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vi-VN" sz="2300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8C374FBB-C835-47C6-AE1F-7BDADDF19AE5}"/>
              </a:ext>
            </a:extLst>
          </p:cNvPr>
          <p:cNvSpPr txBox="1"/>
          <p:nvPr/>
        </p:nvSpPr>
        <p:spPr>
          <a:xfrm>
            <a:off x="568281" y="4812777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XHCN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B5BFC2E3-5F76-4D29-A04F-2B9AC17C0F0D}"/>
              </a:ext>
            </a:extLst>
          </p:cNvPr>
          <p:cNvSpPr txBox="1"/>
          <p:nvPr/>
        </p:nvSpPr>
        <p:spPr>
          <a:xfrm>
            <a:off x="568281" y="5556090"/>
            <a:ext cx="80074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XHCN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6E998B-31BB-4AD0-86D5-34AAB4C256CB}"/>
              </a:ext>
            </a:extLst>
          </p:cNvPr>
          <p:cNvSpPr/>
          <p:nvPr/>
        </p:nvSpPr>
        <p:spPr>
          <a:xfrm>
            <a:off x="533400" y="5562600"/>
            <a:ext cx="453980" cy="457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9400" y="932202"/>
            <a:ext cx="2971800" cy="609600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ysClr val="window" lastClr="FFFFFF"/>
                </a:solidFill>
                <a:latin typeface="Cambria" pitchFamily="18" charset="0"/>
              </a:rPr>
              <a:t>CỦNG CỐ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52400"/>
            <a:ext cx="8915400" cy="6553200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70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6CA143-2C1C-4EE8-BB42-ED58C777CCF8}"/>
              </a:ext>
            </a:extLst>
          </p:cNvPr>
          <p:cNvSpPr txBox="1"/>
          <p:nvPr/>
        </p:nvSpPr>
        <p:spPr>
          <a:xfrm>
            <a:off x="576330" y="1864682"/>
            <a:ext cx="8007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Ý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C9F2934-0A02-4C5E-A4BF-DF7601A3C17E}"/>
              </a:ext>
            </a:extLst>
          </p:cNvPr>
          <p:cNvSpPr txBox="1"/>
          <p:nvPr/>
        </p:nvSpPr>
        <p:spPr>
          <a:xfrm>
            <a:off x="576330" y="2891923"/>
            <a:ext cx="81947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địch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40AE8BE7-3C6B-44DE-90C1-58E15B627CD6}"/>
              </a:ext>
            </a:extLst>
          </p:cNvPr>
          <p:cNvSpPr txBox="1"/>
          <p:nvPr/>
        </p:nvSpPr>
        <p:spPr>
          <a:xfrm>
            <a:off x="568281" y="3733800"/>
            <a:ext cx="81947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8C374FBB-C835-47C6-AE1F-7BDADDF19AE5}"/>
              </a:ext>
            </a:extLst>
          </p:cNvPr>
          <p:cNvSpPr txBox="1"/>
          <p:nvPr/>
        </p:nvSpPr>
        <p:spPr>
          <a:xfrm>
            <a:off x="568281" y="4612587"/>
            <a:ext cx="81947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địch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vây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vi-VN" sz="23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B5BFC2E3-5F76-4D29-A04F-2B9AC17C0F0D}"/>
              </a:ext>
            </a:extLst>
          </p:cNvPr>
          <p:cNvSpPr txBox="1"/>
          <p:nvPr/>
        </p:nvSpPr>
        <p:spPr>
          <a:xfrm>
            <a:off x="568281" y="5552744"/>
            <a:ext cx="81947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cty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C5BB261-11A8-41A2-841C-DB35098E7B2F}"/>
              </a:ext>
            </a:extLst>
          </p:cNvPr>
          <p:cNvSpPr/>
          <p:nvPr/>
        </p:nvSpPr>
        <p:spPr>
          <a:xfrm>
            <a:off x="457200" y="3733800"/>
            <a:ext cx="457200" cy="457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9400" y="874146"/>
            <a:ext cx="2971800" cy="609600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ysClr val="window" lastClr="FFFFFF"/>
                </a:solidFill>
                <a:latin typeface="Cambria" pitchFamily="18" charset="0"/>
              </a:rPr>
              <a:t>CỦNG CỐ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1" y="76200"/>
            <a:ext cx="8839200" cy="6629400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238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87859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2049" imgH="3429015" progId="PowerPoint.Slide.8">
                  <p:embed/>
                </p:oleObj>
              </mc:Choice>
              <mc:Fallback>
                <p:oleObj name="Slide" r:id="rId2" imgW="4572049" imgH="3429015" progId="PowerPoint.Slid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569268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29496" y="2743201"/>
            <a:ext cx="911450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ts val="4000"/>
              </a:lnSpc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4000"/>
              </a:lnSpc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4000"/>
              </a:lnSpc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- 3/1921,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Bôn-sê-vích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11 -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10: LIÊN XÔ XÂY DỰNG </a:t>
            </a:r>
          </a:p>
          <a:p>
            <a:pPr algn="r"/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NGHĨA XÃ HỘI (1921- 1941)</a:t>
            </a:r>
          </a:p>
        </p:txBody>
      </p:sp>
      <p:pic>
        <p:nvPicPr>
          <p:cNvPr id="7" name="Content Placeholder 8" descr="State_Coat_of_Arms_of_the_USSR_(1958-1991_version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76200"/>
            <a:ext cx="1295401" cy="1066800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712" y="2057400"/>
            <a:ext cx="4023889" cy="4572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496" y="1066800"/>
            <a:ext cx="8885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I/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(1921- 1925)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027080" y="5348880"/>
              <a:ext cx="1777320" cy="848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7720" y="5339520"/>
                <a:ext cx="1796040" cy="86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0523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4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4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4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4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4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4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4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4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4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4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4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tóm tắt VI của Lenin nông dâ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"/>
            <a:ext cx="8229600" cy="6096000"/>
          </a:xfrm>
          <a:prstGeom prst="rect">
            <a:avLst/>
          </a:prstGeo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0" y="6415088"/>
            <a:ext cx="914400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NEP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) DO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-NIN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1921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690621"/>
              </p:ext>
            </p:extLst>
          </p:nvPr>
        </p:nvGraphicFramePr>
        <p:xfrm>
          <a:off x="0" y="-1066800"/>
          <a:ext cx="9829800" cy="737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2049" imgH="3429015" progId="PowerPoint.Slide.8">
                  <p:embed/>
                </p:oleObj>
              </mc:Choice>
              <mc:Fallback>
                <p:oleObj name="Slide" r:id="rId2" imgW="4572049" imgH="3429015" progId="PowerPoint.Slid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066800"/>
                        <a:ext cx="9829800" cy="737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656231"/>
              </p:ext>
            </p:extLst>
          </p:nvPr>
        </p:nvGraphicFramePr>
        <p:xfrm>
          <a:off x="29497" y="1143002"/>
          <a:ext cx="9038304" cy="5223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7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0133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9496" y="0"/>
            <a:ext cx="9114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NEP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43200" y="1143000"/>
            <a:ext cx="6103961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		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43201" y="3481309"/>
            <a:ext cx="6248400" cy="13192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75472" y="5668598"/>
            <a:ext cx="6224588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Ban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rúp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8636" y="1371600"/>
            <a:ext cx="2590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5890" y="3100308"/>
            <a:ext cx="2590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5890" y="4941968"/>
            <a:ext cx="2590800" cy="1082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783935" y="2471938"/>
            <a:ext cx="6207665" cy="82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767012" y="4934462"/>
            <a:ext cx="6140472" cy="85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76840" y="1901880"/>
              <a:ext cx="1956240" cy="3965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80" y="1892520"/>
                <a:ext cx="1974960" cy="3984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485216"/>
              </p:ext>
            </p:extLst>
          </p:nvPr>
        </p:nvGraphicFramePr>
        <p:xfrm>
          <a:off x="152400" y="1455521"/>
          <a:ext cx="8839201" cy="5266944"/>
        </p:xfrm>
        <a:graphic>
          <a:graphicData uri="http://schemas.openxmlformats.org/drawingml/2006/table">
            <a:tbl>
              <a:tblPr/>
              <a:tblGrid>
                <a:gridCol w="421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9212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Năm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Sản lượng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3413" algn="l"/>
                        </a:tabLst>
                      </a:pPr>
                      <a:r>
                        <a:rPr lang="de-DE" sz="2400" b="1" dirty="0">
                          <a:solidFill>
                            <a:srgbClr val="3B3B3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1921</a:t>
                      </a:r>
                      <a:endParaRPr lang="en-US" sz="2400" dirty="0">
                        <a:solidFill>
                          <a:srgbClr val="3B3B3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1923</a:t>
                      </a:r>
                      <a:endParaRPr lang="en-US" sz="2400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33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Ngũ cốc </a:t>
                      </a:r>
                    </a:p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(triệu tấn)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3B3B3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37,6</a:t>
                      </a:r>
                      <a:endParaRPr lang="en-US" sz="2400" b="1" dirty="0">
                        <a:solidFill>
                          <a:srgbClr val="3B3B3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56,6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2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Gang</a:t>
                      </a:r>
                    </a:p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(triệu tấn)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3B3B3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en-US" sz="2400" b="1" dirty="0">
                        <a:solidFill>
                          <a:srgbClr val="3B3B3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2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Thép </a:t>
                      </a:r>
                    </a:p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(triệu tấn)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3B3B3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en-US" sz="2400" b="1" dirty="0">
                        <a:solidFill>
                          <a:srgbClr val="3B3B3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2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Vải sợi</a:t>
                      </a:r>
                    </a:p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(triệu mét)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3B3B3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  <a:endParaRPr lang="en-US" sz="2400" b="1" dirty="0">
                        <a:solidFill>
                          <a:srgbClr val="3B3B3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691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2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Điện </a:t>
                      </a:r>
                    </a:p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(triệu KW/giờ)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3B3B3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en-US" sz="2400" b="1" dirty="0">
                        <a:solidFill>
                          <a:srgbClr val="3B3B3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400" b="1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7227" y="468432"/>
            <a:ext cx="891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5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Bảng thống kê sản lượng một số  ngành kinh tế của nước Nga (1921- 1923)</a:t>
            </a:r>
            <a:endParaRPr kumimoji="0" lang="de-DE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85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1470</Words>
  <Application>Microsoft Office PowerPoint</Application>
  <PresentationFormat>On-screen Show (4:3)</PresentationFormat>
  <Paragraphs>159</Paragraphs>
  <Slides>34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.VnTime</vt:lpstr>
      <vt:lpstr>Arial</vt:lpstr>
      <vt:lpstr>Calibri</vt:lpstr>
      <vt:lpstr>Cambria</vt:lpstr>
      <vt:lpstr>Times New Roman</vt:lpstr>
      <vt:lpstr>Office Theme</vt:lpstr>
      <vt:lpstr>Slide</vt:lpstr>
      <vt:lpstr>PowerPoint Presentation</vt:lpstr>
      <vt:lpstr>1/ Chính sách kinh tế mới. </vt:lpstr>
      <vt:lpstr>PowerPoint Presentation</vt:lpstr>
      <vt:lpstr>PowerPoint Presentation</vt:lpstr>
      <vt:lpstr>1/ Chính sách kinh tế mới.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1/ Chính sách kinh tế mới. </vt:lpstr>
      <vt:lpstr>PowerPoint Presentation</vt:lpstr>
      <vt:lpstr>PowerPoint Presentation</vt:lpstr>
      <vt:lpstr>PowerPoint Presentation</vt:lpstr>
      <vt:lpstr>1/ Những kế hoạch 5 năm đầu tiên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1/ Những kế hoạch 5 năm đầu tiên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Huynh Thi Kim Duyen</cp:lastModifiedBy>
  <cp:revision>110</cp:revision>
  <dcterms:created xsi:type="dcterms:W3CDTF">2015-11-24T18:55:27Z</dcterms:created>
  <dcterms:modified xsi:type="dcterms:W3CDTF">2022-07-27T03:40:29Z</dcterms:modified>
</cp:coreProperties>
</file>